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58" r:id="rId3"/>
    <p:sldId id="261" r:id="rId4"/>
    <p:sldId id="262" r:id="rId5"/>
    <p:sldId id="263" r:id="rId6"/>
    <p:sldId id="264" r:id="rId7"/>
    <p:sldId id="265" r:id="rId8"/>
    <p:sldId id="271" r:id="rId9"/>
    <p:sldId id="269" r:id="rId10"/>
    <p:sldId id="274" r:id="rId11"/>
    <p:sldId id="273" r:id="rId12"/>
    <p:sldId id="279" r:id="rId13"/>
    <p:sldId id="292" r:id="rId14"/>
    <p:sldId id="286" r:id="rId15"/>
    <p:sldId id="290" r:id="rId16"/>
    <p:sldId id="289" r:id="rId17"/>
    <p:sldId id="293" r:id="rId18"/>
    <p:sldId id="29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81" autoAdjust="0"/>
    <p:restoredTop sz="94660"/>
  </p:normalViewPr>
  <p:slideViewPr>
    <p:cSldViewPr snapToGrid="0">
      <p:cViewPr varScale="1">
        <p:scale>
          <a:sx n="116" d="100"/>
          <a:sy n="116" d="100"/>
        </p:scale>
        <p:origin x="22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solidFill>
                  <a:prstClr val="white">
                    <a:tint val="75000"/>
                  </a:prstClr>
                </a:solidFill>
              </a:rPr>
              <a:pPr/>
              <a:t>9/14/2021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4227889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4035495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214975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7200" dirty="0">
                <a:solidFill>
                  <a:prstClr val="white"/>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7200" dirty="0">
                <a:solidFill>
                  <a:prstClr val="white"/>
                </a:solidFill>
                <a:effectLst/>
              </a:rPr>
              <a:t>”</a:t>
            </a:r>
          </a:p>
        </p:txBody>
      </p:sp>
    </p:spTree>
    <p:extLst>
      <p:ext uri="{BB962C8B-B14F-4D97-AF65-F5344CB8AC3E}">
        <p14:creationId xmlns:p14="http://schemas.microsoft.com/office/powerpoint/2010/main" val="30177150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333631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solidFill>
                  <a:prstClr val="white">
                    <a:tint val="75000"/>
                  </a:prstClr>
                </a:solidFill>
              </a:rPr>
              <a:pPr/>
              <a:t>9/14/2021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2183950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solidFill>
                  <a:prstClr val="white">
                    <a:tint val="75000"/>
                  </a:prstClr>
                </a:solidFill>
              </a:rPr>
              <a:pPr/>
              <a:t>9/14/2021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3254322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solidFill>
                  <a:prstClr val="white">
                    <a:tint val="75000"/>
                  </a:prstClr>
                </a:solidFill>
              </a:rPr>
              <a:pPr/>
              <a:t>9/14/2021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8544019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solidFill>
                  <a:prstClr val="white">
                    <a:tint val="75000"/>
                  </a:prstClr>
                </a:solidFill>
              </a:rPr>
              <a:pPr/>
              <a:t>9/14/2021</a:t>
            </a:fld>
            <a:endParaRPr lang="en-US" dirty="0">
              <a:solidFill>
                <a:prstClr val="white">
                  <a:tint val="75000"/>
                </a:prstClr>
              </a:solidFill>
            </a:endParaRPr>
          </a:p>
        </p:txBody>
      </p:sp>
      <p:sp>
        <p:nvSpPr>
          <p:cNvPr id="5" name="Footer Placeholder 4"/>
          <p:cNvSpPr>
            <a:spLocks noGrp="1"/>
          </p:cNvSpPr>
          <p:nvPr>
            <p:ph type="ftr" sz="quarter" idx="11"/>
          </p:nvPr>
        </p:nvSpPr>
        <p:spPr>
          <a:xfrm>
            <a:off x="680321" y="5936188"/>
            <a:ext cx="6126805" cy="365125"/>
          </a:xfrm>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94184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solidFill>
                  <a:prstClr val="white">
                    <a:tint val="75000"/>
                  </a:prstClr>
                </a:solidFill>
              </a:rPr>
              <a:pPr/>
              <a:t>9/14/2021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998355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solidFill>
                  <a:prstClr val="white">
                    <a:tint val="75000"/>
                  </a:prstClr>
                </a:solidFill>
              </a:rPr>
              <a:pPr/>
              <a:t>9/14/2021</a:t>
            </a:fld>
            <a:endParaRPr lang="en-US" dirty="0">
              <a:solidFill>
                <a:prstClr val="white">
                  <a:tint val="75000"/>
                </a:prstClr>
              </a:solidFill>
            </a:endParaRPr>
          </a:p>
        </p:txBody>
      </p:sp>
      <p:sp>
        <p:nvSpPr>
          <p:cNvPr id="5" name="Footer Placeholder 4"/>
          <p:cNvSpPr>
            <a:spLocks noGrp="1"/>
          </p:cNvSpPr>
          <p:nvPr>
            <p:ph type="ftr" sz="quarter" idx="11"/>
          </p:nvPr>
        </p:nvSpPr>
        <p:spPr/>
        <p:txBody>
          <a:bodyPr/>
          <a:lstStyle/>
          <a:p>
            <a:endParaRPr lang="en-US" dirty="0">
              <a:solidFill>
                <a:prstClr val="white">
                  <a:tint val="75000"/>
                </a:prstClr>
              </a:solidFill>
            </a:endParaRPr>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02029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55126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solidFill>
                  <a:prstClr val="white">
                    <a:tint val="75000"/>
                  </a:prstClr>
                </a:solidFill>
              </a:rPr>
              <a:pPr/>
              <a:t>9/14/2021</a:t>
            </a:fld>
            <a:endParaRPr lang="en-US" dirty="0">
              <a:solidFill>
                <a:prstClr val="white">
                  <a:tint val="75000"/>
                </a:prstClr>
              </a:solidFill>
            </a:endParaRPr>
          </a:p>
        </p:txBody>
      </p:sp>
      <p:sp>
        <p:nvSpPr>
          <p:cNvPr id="8" name="Footer Placeholder 7"/>
          <p:cNvSpPr>
            <a:spLocks noGrp="1"/>
          </p:cNvSpPr>
          <p:nvPr>
            <p:ph type="ftr" sz="quarter" idx="11"/>
          </p:nvPr>
        </p:nvSpPr>
        <p:spPr/>
        <p:txBody>
          <a:bodyPr/>
          <a:lstStyle/>
          <a:p>
            <a:endParaRPr lang="en-US" dirty="0">
              <a:solidFill>
                <a:prstClr val="white">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84492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solidFill>
                  <a:prstClr val="white">
                    <a:tint val="75000"/>
                  </a:prstClr>
                </a:solidFill>
              </a:rPr>
              <a:pPr/>
              <a:t>9/14/2021</a:t>
            </a:fld>
            <a:endParaRPr lang="en-US" dirty="0">
              <a:solidFill>
                <a:prstClr val="white">
                  <a:tint val="75000"/>
                </a:prstClr>
              </a:solidFill>
            </a:endParaRPr>
          </a:p>
        </p:txBody>
      </p:sp>
      <p:sp>
        <p:nvSpPr>
          <p:cNvPr id="4" name="Footer Placeholder 3"/>
          <p:cNvSpPr>
            <a:spLocks noGrp="1"/>
          </p:cNvSpPr>
          <p:nvPr>
            <p:ph type="ftr" sz="quarter" idx="11"/>
          </p:nvPr>
        </p:nvSpPr>
        <p:spPr/>
        <p:txBody>
          <a:bodyPr/>
          <a:lstStyle/>
          <a:p>
            <a:endParaRPr lang="en-US" dirty="0">
              <a:solidFill>
                <a:prstClr val="white">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286656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solidFill>
                  <a:prstClr val="white">
                    <a:tint val="75000"/>
                  </a:prstClr>
                </a:solidFill>
              </a:rPr>
              <a:pPr/>
              <a:t>9/14/2021</a:t>
            </a:fld>
            <a:endParaRPr lang="en-US" dirty="0">
              <a:solidFill>
                <a:prstClr val="white">
                  <a:tint val="75000"/>
                </a:prstClr>
              </a:solidFill>
            </a:endParaRPr>
          </a:p>
        </p:txBody>
      </p:sp>
      <p:sp>
        <p:nvSpPr>
          <p:cNvPr id="3" name="Footer Placeholder 2"/>
          <p:cNvSpPr>
            <a:spLocks noGrp="1"/>
          </p:cNvSpPr>
          <p:nvPr>
            <p:ph type="ftr" sz="quarter" idx="11"/>
          </p:nvPr>
        </p:nvSpPr>
        <p:spPr/>
        <p:txBody>
          <a:bodyPr/>
          <a:lstStyle/>
          <a:p>
            <a:endParaRPr lang="en-US" dirty="0">
              <a:solidFill>
                <a:prstClr val="white">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1788517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361685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solidFill>
                  <a:prstClr val="white">
                    <a:tint val="75000"/>
                  </a:prstClr>
                </a:solidFill>
              </a:rPr>
              <a:pPr/>
              <a:t>9/14/2021</a:t>
            </a:fld>
            <a:endParaRPr lang="en-US" dirty="0">
              <a:solidFill>
                <a:prstClr val="white">
                  <a:tint val="75000"/>
                </a:prstClr>
              </a:solidFill>
            </a:endParaRPr>
          </a:p>
        </p:txBody>
      </p:sp>
      <p:sp>
        <p:nvSpPr>
          <p:cNvPr id="6" name="Footer Placeholder 5"/>
          <p:cNvSpPr>
            <a:spLocks noGrp="1"/>
          </p:cNvSpPr>
          <p:nvPr>
            <p:ph type="ftr" sz="quarter" idx="11"/>
          </p:nvPr>
        </p:nvSpPr>
        <p:spPr/>
        <p:txBody>
          <a:bodyPr/>
          <a:lstStyle/>
          <a:p>
            <a:endParaRPr lang="en-US" dirty="0">
              <a:solidFill>
                <a:prstClr val="white">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dirty="0">
                <a:solidFill>
                  <a:prstClr val="white">
                    <a:tint val="75000"/>
                  </a:prstClr>
                </a:solidFill>
              </a:rPr>
              <a:pPr/>
              <a:t>‹#›</a:t>
            </a:fld>
            <a:endParaRPr lang="en-US" dirty="0">
              <a:solidFill>
                <a:prstClr val="white">
                  <a:tint val="75000"/>
                </a:prstClr>
              </a:solidFill>
            </a:endParaRPr>
          </a:p>
        </p:txBody>
      </p:sp>
    </p:spTree>
    <p:extLst>
      <p:ext uri="{BB962C8B-B14F-4D97-AF65-F5344CB8AC3E}">
        <p14:creationId xmlns:p14="http://schemas.microsoft.com/office/powerpoint/2010/main" val="793371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defTabSz="457200"/>
            <a:fld id="{9D6E9DEC-419B-4CC5-A080-3B06BD5A8291}" type="datetimeFigureOut">
              <a:rPr lang="en-US" dirty="0">
                <a:solidFill>
                  <a:prstClr val="white">
                    <a:tint val="75000"/>
                  </a:prstClr>
                </a:solidFill>
              </a:rPr>
              <a:pPr defTabSz="457200"/>
              <a:t>9/14/2021</a:t>
            </a:fld>
            <a:endParaRPr lang="en-US" dirty="0">
              <a:solidFill>
                <a:prstClr val="white">
                  <a:tint val="75000"/>
                </a:prstClr>
              </a:solidFill>
            </a:endParaRPr>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defTabSz="457200"/>
            <a:endParaRPr lang="en-US" dirty="0">
              <a:solidFill>
                <a:prstClr val="white">
                  <a:tint val="75000"/>
                </a:prstClr>
              </a:solidFill>
            </a:endParaRPr>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pPr defTabSz="457200"/>
            <a:fld id="{6D22F896-40B5-4ADD-8801-0D06FADFA095}" type="slidenum">
              <a:rPr lang="en-US" dirty="0">
                <a:solidFill>
                  <a:prstClr val="white">
                    <a:tint val="75000"/>
                  </a:prstClr>
                </a:solidFill>
              </a:rPr>
              <a:pPr defTabSz="457200"/>
              <a:t>‹#›</a:t>
            </a:fld>
            <a:endParaRPr lang="en-US" dirty="0">
              <a:solidFill>
                <a:prstClr val="white">
                  <a:tint val="75000"/>
                </a:prstClr>
              </a:solidFill>
            </a:endParaRPr>
          </a:p>
        </p:txBody>
      </p:sp>
    </p:spTree>
    <p:extLst>
      <p:ext uri="{BB962C8B-B14F-4D97-AF65-F5344CB8AC3E}">
        <p14:creationId xmlns:p14="http://schemas.microsoft.com/office/powerpoint/2010/main" val="240302480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My Sisters </a:t>
            </a:r>
            <a:endParaRPr lang="en-US" dirty="0"/>
          </a:p>
        </p:txBody>
      </p:sp>
      <p:sp>
        <p:nvSpPr>
          <p:cNvPr id="3" name="Subtitle 2"/>
          <p:cNvSpPr>
            <a:spLocks noGrp="1"/>
          </p:cNvSpPr>
          <p:nvPr>
            <p:ph type="subTitle" idx="1"/>
          </p:nvPr>
        </p:nvSpPr>
        <p:spPr/>
        <p:txBody>
          <a:bodyPr/>
          <a:lstStyle/>
          <a:p>
            <a:r>
              <a:rPr lang="en-US" dirty="0" smtClean="0"/>
              <a:t>A 14-page comic story about Indigenous basketry.  </a:t>
            </a:r>
            <a:r>
              <a:rPr lang="en-US" dirty="0"/>
              <a:t>W</a:t>
            </a:r>
            <a:r>
              <a:rPr lang="en-US" dirty="0" smtClean="0"/>
              <a:t>ritten by </a:t>
            </a:r>
            <a:r>
              <a:rPr lang="en-US" dirty="0" err="1" smtClean="0"/>
              <a:t>Chag</a:t>
            </a:r>
            <a:r>
              <a:rPr lang="en-US" dirty="0" smtClean="0"/>
              <a:t> Lowry (Yurok/Maidu/</a:t>
            </a:r>
            <a:r>
              <a:rPr lang="en-US" dirty="0" err="1" smtClean="0"/>
              <a:t>Achumawi</a:t>
            </a:r>
            <a:r>
              <a:rPr lang="en-US" dirty="0" smtClean="0"/>
              <a:t>) and </a:t>
            </a:r>
            <a:r>
              <a:rPr lang="en-US" dirty="0" err="1" smtClean="0"/>
              <a:t>Weshoyot</a:t>
            </a:r>
            <a:r>
              <a:rPr lang="en-US" dirty="0" smtClean="0"/>
              <a:t> </a:t>
            </a:r>
            <a:r>
              <a:rPr lang="en-US" dirty="0" err="1" smtClean="0"/>
              <a:t>Alvitre</a:t>
            </a:r>
            <a:r>
              <a:rPr lang="en-US" dirty="0" smtClean="0"/>
              <a:t> (</a:t>
            </a:r>
            <a:r>
              <a:rPr lang="en-US" dirty="0" err="1" smtClean="0"/>
              <a:t>Tongva</a:t>
            </a:r>
            <a:r>
              <a:rPr lang="en-US" dirty="0" smtClean="0"/>
              <a:t>) with art by </a:t>
            </a:r>
            <a:r>
              <a:rPr lang="en-US" dirty="0" err="1" smtClean="0"/>
              <a:t>Weshoyot</a:t>
            </a:r>
            <a:r>
              <a:rPr lang="en-US" dirty="0" smtClean="0"/>
              <a:t> </a:t>
            </a:r>
            <a:r>
              <a:rPr lang="en-US" dirty="0" err="1" smtClean="0"/>
              <a:t>Alvitre</a:t>
            </a:r>
            <a:r>
              <a:rPr lang="en-US" dirty="0" smtClean="0"/>
              <a:t>.  Published by Original Voices.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6822" y="922638"/>
            <a:ext cx="3435178" cy="5190703"/>
          </a:xfrm>
          <a:prstGeom prst="rect">
            <a:avLst/>
          </a:prstGeom>
        </p:spPr>
      </p:pic>
    </p:spTree>
    <p:extLst>
      <p:ext uri="{BB962C8B-B14F-4D97-AF65-F5344CB8AC3E}">
        <p14:creationId xmlns:p14="http://schemas.microsoft.com/office/powerpoint/2010/main" val="919192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2885" y="189470"/>
            <a:ext cx="4530811" cy="6516129"/>
          </a:xfrm>
          <a:prstGeom prst="rect">
            <a:avLst/>
          </a:prstGeom>
        </p:spPr>
      </p:pic>
    </p:spTree>
    <p:extLst>
      <p:ext uri="{BB962C8B-B14F-4D97-AF65-F5344CB8AC3E}">
        <p14:creationId xmlns:p14="http://schemas.microsoft.com/office/powerpoint/2010/main" val="24528262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4405" y="298580"/>
            <a:ext cx="4130942" cy="5999584"/>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17029" y="298579"/>
            <a:ext cx="4010608" cy="5934269"/>
          </a:xfrm>
          <a:prstGeom prst="rect">
            <a:avLst/>
          </a:prstGeom>
        </p:spPr>
      </p:pic>
    </p:spTree>
    <p:extLst>
      <p:ext uri="{BB962C8B-B14F-4D97-AF65-F5344CB8AC3E}">
        <p14:creationId xmlns:p14="http://schemas.microsoft.com/office/powerpoint/2010/main" val="38672915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7528" y="74142"/>
            <a:ext cx="7970883" cy="666441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7924" y="926427"/>
            <a:ext cx="3394925" cy="4774157"/>
          </a:xfrm>
          <a:prstGeom prst="rect">
            <a:avLst/>
          </a:prstGeom>
        </p:spPr>
      </p:pic>
    </p:spTree>
    <p:extLst>
      <p:ext uri="{BB962C8B-B14F-4D97-AF65-F5344CB8AC3E}">
        <p14:creationId xmlns:p14="http://schemas.microsoft.com/office/powerpoint/2010/main" val="12883665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946" y="115330"/>
            <a:ext cx="5222789" cy="6643816"/>
          </a:xfrm>
          <a:prstGeom prst="rect">
            <a:avLst/>
          </a:prstGeom>
        </p:spPr>
      </p:pic>
      <p:sp>
        <p:nvSpPr>
          <p:cNvPr id="4" name="TextBox 3"/>
          <p:cNvSpPr txBox="1"/>
          <p:nvPr/>
        </p:nvSpPr>
        <p:spPr>
          <a:xfrm>
            <a:off x="6219567" y="2388972"/>
            <a:ext cx="4308390" cy="2308324"/>
          </a:xfrm>
          <a:prstGeom prst="rect">
            <a:avLst/>
          </a:prstGeom>
          <a:noFill/>
        </p:spPr>
        <p:txBody>
          <a:bodyPr wrap="square" rtlCol="0">
            <a:spAutoFit/>
          </a:bodyPr>
          <a:lstStyle/>
          <a:p>
            <a:pPr algn="ctr"/>
            <a:r>
              <a:rPr lang="en-US" dirty="0" smtClean="0"/>
              <a:t>“Coming Home” a film about Wiyot artist Rick Bartow directed by </a:t>
            </a:r>
            <a:r>
              <a:rPr lang="en-US" dirty="0" err="1" smtClean="0"/>
              <a:t>Chag</a:t>
            </a:r>
            <a:r>
              <a:rPr lang="en-US" dirty="0" smtClean="0"/>
              <a:t> Lowry with videography by Melvin Cannon (</a:t>
            </a:r>
            <a:r>
              <a:rPr lang="en-US" dirty="0" err="1" smtClean="0"/>
              <a:t>Kumeyaay</a:t>
            </a:r>
            <a:r>
              <a:rPr lang="en-US" dirty="0" smtClean="0"/>
              <a:t>).  Coming in February, 2022. In collaboration with </a:t>
            </a:r>
            <a:r>
              <a:rPr lang="en-US" dirty="0" err="1" smtClean="0"/>
              <a:t>Dell’Arte</a:t>
            </a:r>
            <a:r>
              <a:rPr lang="en-US" dirty="0" smtClean="0"/>
              <a:t> International.</a:t>
            </a:r>
          </a:p>
          <a:p>
            <a:pPr algn="ctr"/>
            <a:r>
              <a:rPr lang="en-US" dirty="0" smtClean="0"/>
              <a:t>Concept art of Rick Bartow’s journey by </a:t>
            </a:r>
          </a:p>
          <a:p>
            <a:pPr algn="ctr"/>
            <a:r>
              <a:rPr lang="en-US" dirty="0" err="1" smtClean="0"/>
              <a:t>Weshoyot</a:t>
            </a:r>
            <a:r>
              <a:rPr lang="en-US" dirty="0" smtClean="0"/>
              <a:t> </a:t>
            </a:r>
            <a:r>
              <a:rPr lang="en-US" dirty="0" err="1" smtClean="0"/>
              <a:t>Alvitre</a:t>
            </a:r>
            <a:r>
              <a:rPr lang="en-US" dirty="0" smtClean="0"/>
              <a:t> (</a:t>
            </a:r>
            <a:r>
              <a:rPr lang="en-US" dirty="0" err="1" smtClean="0"/>
              <a:t>Tongva</a:t>
            </a:r>
            <a:r>
              <a:rPr lang="en-US" dirty="0" smtClean="0"/>
              <a:t>).  </a:t>
            </a:r>
            <a:endParaRPr lang="en-US" dirty="0"/>
          </a:p>
        </p:txBody>
      </p:sp>
    </p:spTree>
    <p:extLst>
      <p:ext uri="{BB962C8B-B14F-4D97-AF65-F5344CB8AC3E}">
        <p14:creationId xmlns:p14="http://schemas.microsoft.com/office/powerpoint/2010/main" val="299681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412" y="444843"/>
            <a:ext cx="4160108" cy="570882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8032" y="444843"/>
            <a:ext cx="7059827" cy="5708821"/>
          </a:xfrm>
          <a:prstGeom prst="rect">
            <a:avLst/>
          </a:prstGeom>
        </p:spPr>
      </p:pic>
    </p:spTree>
    <p:extLst>
      <p:ext uri="{BB962C8B-B14F-4D97-AF65-F5344CB8AC3E}">
        <p14:creationId xmlns:p14="http://schemas.microsoft.com/office/powerpoint/2010/main" val="7714684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31" y="140043"/>
            <a:ext cx="4692316" cy="642551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57015" y="1828800"/>
            <a:ext cx="3834985" cy="266082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5585" y="976884"/>
            <a:ext cx="3136392" cy="4751832"/>
          </a:xfrm>
          <a:prstGeom prst="rect">
            <a:avLst/>
          </a:prstGeom>
        </p:spPr>
      </p:pic>
    </p:spTree>
    <p:extLst>
      <p:ext uri="{BB962C8B-B14F-4D97-AF65-F5344CB8AC3E}">
        <p14:creationId xmlns:p14="http://schemas.microsoft.com/office/powerpoint/2010/main" val="291984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8820" y="296563"/>
            <a:ext cx="4371548" cy="6013621"/>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37823" y="296563"/>
            <a:ext cx="4687842" cy="6013622"/>
          </a:xfrm>
          <a:prstGeom prst="rect">
            <a:avLst/>
          </a:prstGeom>
        </p:spPr>
      </p:pic>
    </p:spTree>
    <p:extLst>
      <p:ext uri="{BB962C8B-B14F-4D97-AF65-F5344CB8AC3E}">
        <p14:creationId xmlns:p14="http://schemas.microsoft.com/office/powerpoint/2010/main" val="171753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16" y="205945"/>
            <a:ext cx="4437529" cy="6470822"/>
          </a:xfrm>
          <a:prstGeom prst="rect">
            <a:avLst/>
          </a:prstGeom>
        </p:spPr>
      </p:pic>
      <p:sp>
        <p:nvSpPr>
          <p:cNvPr id="3" name="TextBox 2"/>
          <p:cNvSpPr txBox="1"/>
          <p:nvPr/>
        </p:nvSpPr>
        <p:spPr>
          <a:xfrm>
            <a:off x="5025081" y="288324"/>
            <a:ext cx="5321643" cy="2585323"/>
          </a:xfrm>
          <a:prstGeom prst="rect">
            <a:avLst/>
          </a:prstGeom>
          <a:noFill/>
        </p:spPr>
        <p:txBody>
          <a:bodyPr wrap="square" rtlCol="0">
            <a:spAutoFit/>
          </a:bodyPr>
          <a:lstStyle/>
          <a:p>
            <a:pPr algn="ctr"/>
            <a:r>
              <a:rPr lang="en-US" dirty="0" smtClean="0"/>
              <a:t>Please go </a:t>
            </a:r>
            <a:r>
              <a:rPr lang="en-US" dirty="0"/>
              <a:t>to </a:t>
            </a:r>
            <a:r>
              <a:rPr lang="en-US" dirty="0" smtClean="0"/>
              <a:t>www.bluelakerancheria-nsn.gov/pathmakers/chaglowry/  to access free CA standards-based curriculum that correlates to each comic story that was created by Rebecca Lowry.  There are also three short video clips of me sharing about my creative process to make comics.  Special thanks to Blue Lake Rancheria and their Tribal Council for supporting this curriculum work and my stories.   </a:t>
            </a:r>
            <a:endParaRPr lang="en-US" dirty="0"/>
          </a:p>
        </p:txBody>
      </p:sp>
      <p:sp>
        <p:nvSpPr>
          <p:cNvPr id="4" name="TextBox 3"/>
          <p:cNvSpPr txBox="1"/>
          <p:nvPr/>
        </p:nvSpPr>
        <p:spPr>
          <a:xfrm>
            <a:off x="5395784" y="3707027"/>
            <a:ext cx="4431957" cy="1754326"/>
          </a:xfrm>
          <a:prstGeom prst="rect">
            <a:avLst/>
          </a:prstGeom>
          <a:noFill/>
        </p:spPr>
        <p:txBody>
          <a:bodyPr wrap="square" rtlCol="0">
            <a:spAutoFit/>
          </a:bodyPr>
          <a:lstStyle/>
          <a:p>
            <a:pPr algn="ctr"/>
            <a:r>
              <a:rPr lang="en-US" dirty="0" smtClean="0"/>
              <a:t>Thank you to College of the Redwoods and to Alia </a:t>
            </a:r>
            <a:r>
              <a:rPr lang="en-US" dirty="0" err="1" smtClean="0"/>
              <a:t>Dunphy</a:t>
            </a:r>
            <a:r>
              <a:rPr lang="en-US" dirty="0" smtClean="0"/>
              <a:t>, Director of Student Equity and Success.  Thank you to all Indigenous Basket Weavers for your dedication and love for your people and your homelands.  </a:t>
            </a:r>
            <a:endParaRPr lang="en-US" dirty="0"/>
          </a:p>
        </p:txBody>
      </p:sp>
    </p:spTree>
    <p:extLst>
      <p:ext uri="{BB962C8B-B14F-4D97-AF65-F5344CB8AC3E}">
        <p14:creationId xmlns:p14="http://schemas.microsoft.com/office/powerpoint/2010/main" val="3174624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5875" y="562150"/>
            <a:ext cx="3803904" cy="5321808"/>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6826" y="562150"/>
            <a:ext cx="5538224" cy="5321808"/>
          </a:xfrm>
          <a:prstGeom prst="rect">
            <a:avLst/>
          </a:prstGeom>
        </p:spPr>
      </p:pic>
    </p:spTree>
    <p:extLst>
      <p:ext uri="{BB962C8B-B14F-4D97-AF65-F5344CB8AC3E}">
        <p14:creationId xmlns:p14="http://schemas.microsoft.com/office/powerpoint/2010/main" val="4982259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71500"/>
            <a:ext cx="3517900" cy="1754326"/>
          </a:xfrm>
          <a:prstGeom prst="rect">
            <a:avLst/>
          </a:prstGeom>
          <a:noFill/>
        </p:spPr>
        <p:txBody>
          <a:bodyPr wrap="square" rtlCol="0">
            <a:spAutoFit/>
          </a:bodyPr>
          <a:lstStyle/>
          <a:p>
            <a:pPr defTabSz="457200"/>
            <a:r>
              <a:rPr lang="en-US" dirty="0" smtClean="0">
                <a:solidFill>
                  <a:prstClr val="white"/>
                </a:solidFill>
              </a:rPr>
              <a:t>My Sisters honors the special relationship that basket weavers have with their homelands in this unique story told through the perspectives of the baskets themselves.      </a:t>
            </a:r>
            <a:endParaRPr lang="en-US" dirty="0">
              <a:solidFill>
                <a:prstClr val="white"/>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636" y="703305"/>
            <a:ext cx="3855309" cy="514041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7751" y="2537255"/>
            <a:ext cx="3212767" cy="3306462"/>
          </a:xfrm>
          <a:prstGeom prst="rect">
            <a:avLst/>
          </a:prstGeom>
        </p:spPr>
      </p:pic>
    </p:spTree>
    <p:extLst>
      <p:ext uri="{BB962C8B-B14F-4D97-AF65-F5344CB8AC3E}">
        <p14:creationId xmlns:p14="http://schemas.microsoft.com/office/powerpoint/2010/main" val="4410796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581" y="1366520"/>
            <a:ext cx="3380740" cy="522478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06562" y="2416617"/>
            <a:ext cx="3416300" cy="3124585"/>
          </a:xfrm>
          <a:prstGeom prst="rect">
            <a:avLst/>
          </a:prstGeom>
        </p:spPr>
      </p:pic>
      <p:sp>
        <p:nvSpPr>
          <p:cNvPr id="4" name="TextBox 3"/>
          <p:cNvSpPr txBox="1"/>
          <p:nvPr/>
        </p:nvSpPr>
        <p:spPr>
          <a:xfrm>
            <a:off x="330201" y="292100"/>
            <a:ext cx="9944099" cy="923330"/>
          </a:xfrm>
          <a:prstGeom prst="rect">
            <a:avLst/>
          </a:prstGeom>
          <a:noFill/>
        </p:spPr>
        <p:txBody>
          <a:bodyPr wrap="square" rtlCol="0">
            <a:spAutoFit/>
          </a:bodyPr>
          <a:lstStyle/>
          <a:p>
            <a:pPr defTabSz="457200"/>
            <a:r>
              <a:rPr lang="en-US" dirty="0">
                <a:solidFill>
                  <a:prstClr val="white"/>
                </a:solidFill>
              </a:rPr>
              <a:t>The process to create this book </a:t>
            </a:r>
            <a:r>
              <a:rPr lang="en-US" dirty="0" smtClean="0">
                <a:solidFill>
                  <a:prstClr val="white"/>
                </a:solidFill>
              </a:rPr>
              <a:t>had several stages</a:t>
            </a:r>
            <a:r>
              <a:rPr lang="en-US" dirty="0">
                <a:solidFill>
                  <a:prstClr val="white"/>
                </a:solidFill>
              </a:rPr>
              <a:t>.  First, the script was written.  Second, the artist created thumbnails of every panel on every page according to the script.  Third, the artist pencils the layout of each panel on every page.  </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7881" y="2386352"/>
            <a:ext cx="2665915" cy="3185114"/>
          </a:xfrm>
          <a:prstGeom prst="rect">
            <a:avLst/>
          </a:prstGeom>
        </p:spPr>
      </p:pic>
    </p:spTree>
    <p:extLst>
      <p:ext uri="{BB962C8B-B14F-4D97-AF65-F5344CB8AC3E}">
        <p14:creationId xmlns:p14="http://schemas.microsoft.com/office/powerpoint/2010/main" val="780610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8257" y="671576"/>
            <a:ext cx="3868485" cy="5741924"/>
          </a:xfrm>
          <a:prstGeom prst="rect">
            <a:avLst/>
          </a:prstGeom>
        </p:spPr>
      </p:pic>
      <p:sp>
        <p:nvSpPr>
          <p:cNvPr id="4" name="TextBox 3"/>
          <p:cNvSpPr txBox="1"/>
          <p:nvPr/>
        </p:nvSpPr>
        <p:spPr>
          <a:xfrm>
            <a:off x="9537700" y="2120900"/>
            <a:ext cx="2476500" cy="3693319"/>
          </a:xfrm>
          <a:prstGeom prst="rect">
            <a:avLst/>
          </a:prstGeom>
          <a:noFill/>
        </p:spPr>
        <p:txBody>
          <a:bodyPr wrap="square" rtlCol="0">
            <a:spAutoFit/>
          </a:bodyPr>
          <a:lstStyle/>
          <a:p>
            <a:pPr defTabSz="457200"/>
            <a:r>
              <a:rPr lang="en-US" dirty="0">
                <a:solidFill>
                  <a:prstClr val="white"/>
                </a:solidFill>
              </a:rPr>
              <a:t>The fourth stage </a:t>
            </a:r>
            <a:r>
              <a:rPr lang="en-US" dirty="0" smtClean="0">
                <a:solidFill>
                  <a:prstClr val="white"/>
                </a:solidFill>
              </a:rPr>
              <a:t>was </a:t>
            </a:r>
            <a:r>
              <a:rPr lang="en-US" dirty="0">
                <a:solidFill>
                  <a:prstClr val="white"/>
                </a:solidFill>
              </a:rPr>
              <a:t>when the artist </a:t>
            </a:r>
            <a:r>
              <a:rPr lang="en-US" dirty="0" smtClean="0">
                <a:solidFill>
                  <a:prstClr val="white"/>
                </a:solidFill>
              </a:rPr>
              <a:t>inked </a:t>
            </a:r>
            <a:r>
              <a:rPr lang="en-US" dirty="0">
                <a:solidFill>
                  <a:prstClr val="white"/>
                </a:solidFill>
              </a:rPr>
              <a:t>the penciled work.  The fifth stage </a:t>
            </a:r>
            <a:r>
              <a:rPr lang="en-US" dirty="0" smtClean="0">
                <a:solidFill>
                  <a:prstClr val="white"/>
                </a:solidFill>
              </a:rPr>
              <a:t>was </a:t>
            </a:r>
            <a:r>
              <a:rPr lang="en-US" dirty="0">
                <a:solidFill>
                  <a:prstClr val="white"/>
                </a:solidFill>
              </a:rPr>
              <a:t>when the artist </a:t>
            </a:r>
            <a:r>
              <a:rPr lang="en-US" dirty="0" smtClean="0">
                <a:solidFill>
                  <a:prstClr val="white"/>
                </a:solidFill>
              </a:rPr>
              <a:t> colored </a:t>
            </a:r>
            <a:r>
              <a:rPr lang="en-US" dirty="0">
                <a:solidFill>
                  <a:prstClr val="white"/>
                </a:solidFill>
              </a:rPr>
              <a:t>every </a:t>
            </a:r>
            <a:r>
              <a:rPr lang="en-US" dirty="0" smtClean="0">
                <a:solidFill>
                  <a:prstClr val="white"/>
                </a:solidFill>
              </a:rPr>
              <a:t>panel.  After this, the images are sent to the graphic designer to be lettered and the comic is designed.  After a final edit, the comic is printed.  </a:t>
            </a:r>
            <a:endParaRPr lang="en-US"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7653" y="671576"/>
            <a:ext cx="3715362" cy="5741924"/>
          </a:xfrm>
          <a:prstGeom prst="rect">
            <a:avLst/>
          </a:prstGeom>
        </p:spPr>
      </p:pic>
    </p:spTree>
    <p:extLst>
      <p:ext uri="{BB962C8B-B14F-4D97-AF65-F5344CB8AC3E}">
        <p14:creationId xmlns:p14="http://schemas.microsoft.com/office/powerpoint/2010/main" val="6530632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6900" y="728048"/>
            <a:ext cx="3810000" cy="5211404"/>
          </a:xfrm>
          <a:prstGeom prst="rect">
            <a:avLst/>
          </a:prstGeom>
        </p:spPr>
      </p:pic>
      <p:sp>
        <p:nvSpPr>
          <p:cNvPr id="4" name="TextBox 3"/>
          <p:cNvSpPr txBox="1"/>
          <p:nvPr/>
        </p:nvSpPr>
        <p:spPr>
          <a:xfrm>
            <a:off x="8966200" y="2184400"/>
            <a:ext cx="3060700" cy="3693319"/>
          </a:xfrm>
          <a:prstGeom prst="rect">
            <a:avLst/>
          </a:prstGeom>
          <a:noFill/>
        </p:spPr>
        <p:txBody>
          <a:bodyPr wrap="square" rtlCol="0">
            <a:spAutoFit/>
          </a:bodyPr>
          <a:lstStyle/>
          <a:p>
            <a:pPr defTabSz="457200"/>
            <a:r>
              <a:rPr lang="en-US" dirty="0" smtClean="0">
                <a:solidFill>
                  <a:prstClr val="white"/>
                </a:solidFill>
              </a:rPr>
              <a:t>Native women and girls </a:t>
            </a:r>
            <a:r>
              <a:rPr lang="en-US" dirty="0">
                <a:solidFill>
                  <a:prstClr val="white"/>
                </a:solidFill>
              </a:rPr>
              <a:t>are at the center of this story.  The </a:t>
            </a:r>
            <a:r>
              <a:rPr lang="en-US" dirty="0" smtClean="0">
                <a:solidFill>
                  <a:prstClr val="white"/>
                </a:solidFill>
              </a:rPr>
              <a:t>relationship with the basket and basket materials are </a:t>
            </a:r>
            <a:r>
              <a:rPr lang="en-US" dirty="0">
                <a:solidFill>
                  <a:prstClr val="white"/>
                </a:solidFill>
              </a:rPr>
              <a:t>viewed through their </a:t>
            </a:r>
            <a:r>
              <a:rPr lang="en-US" dirty="0" smtClean="0">
                <a:solidFill>
                  <a:prstClr val="white"/>
                </a:solidFill>
              </a:rPr>
              <a:t>eyes and </a:t>
            </a:r>
            <a:r>
              <a:rPr lang="en-US" dirty="0">
                <a:solidFill>
                  <a:prstClr val="white"/>
                </a:solidFill>
              </a:rPr>
              <a:t>on their faces </a:t>
            </a:r>
            <a:r>
              <a:rPr lang="en-US" dirty="0" smtClean="0">
                <a:solidFill>
                  <a:prstClr val="white"/>
                </a:solidFill>
              </a:rPr>
              <a:t>in this comic.  I wrote my pages as if the baskets or the basket materials were speaking.  A reader can also perceive it as if the human characters are the narrators.  </a:t>
            </a:r>
            <a:endParaRPr lang="en-US" dirty="0">
              <a:solidFill>
                <a:prstClr val="white"/>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1100" y="728048"/>
            <a:ext cx="3517900" cy="5211404"/>
          </a:xfrm>
          <a:prstGeom prst="rect">
            <a:avLst/>
          </a:prstGeom>
        </p:spPr>
      </p:pic>
    </p:spTree>
    <p:extLst>
      <p:ext uri="{BB962C8B-B14F-4D97-AF65-F5344CB8AC3E}">
        <p14:creationId xmlns:p14="http://schemas.microsoft.com/office/powerpoint/2010/main" val="40947605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373" y="551935"/>
            <a:ext cx="5741773" cy="4199068"/>
          </a:xfrm>
          <a:prstGeom prst="rect">
            <a:avLst/>
          </a:prstGeom>
        </p:spPr>
      </p:pic>
      <p:sp>
        <p:nvSpPr>
          <p:cNvPr id="4" name="TextBox 3"/>
          <p:cNvSpPr txBox="1"/>
          <p:nvPr/>
        </p:nvSpPr>
        <p:spPr>
          <a:xfrm>
            <a:off x="3372365" y="5372262"/>
            <a:ext cx="5435600" cy="1200329"/>
          </a:xfrm>
          <a:prstGeom prst="rect">
            <a:avLst/>
          </a:prstGeom>
          <a:noFill/>
        </p:spPr>
        <p:txBody>
          <a:bodyPr wrap="square" rtlCol="0">
            <a:spAutoFit/>
          </a:bodyPr>
          <a:lstStyle/>
          <a:p>
            <a:pPr algn="ctr" defTabSz="457200"/>
            <a:r>
              <a:rPr lang="en-US" dirty="0" err="1" smtClean="0">
                <a:solidFill>
                  <a:prstClr val="white"/>
                </a:solidFill>
              </a:rPr>
              <a:t>Weshoyot</a:t>
            </a:r>
            <a:r>
              <a:rPr lang="en-US" dirty="0" smtClean="0">
                <a:solidFill>
                  <a:prstClr val="white"/>
                </a:solidFill>
              </a:rPr>
              <a:t> wrote the three </a:t>
            </a:r>
            <a:r>
              <a:rPr lang="en-US" dirty="0" err="1" smtClean="0">
                <a:solidFill>
                  <a:prstClr val="white"/>
                </a:solidFill>
              </a:rPr>
              <a:t>Tongva</a:t>
            </a:r>
            <a:r>
              <a:rPr lang="en-US" dirty="0" smtClean="0">
                <a:solidFill>
                  <a:prstClr val="white"/>
                </a:solidFill>
              </a:rPr>
              <a:t> pages.  The </a:t>
            </a:r>
            <a:r>
              <a:rPr lang="en-US" dirty="0" err="1" smtClean="0">
                <a:solidFill>
                  <a:prstClr val="white"/>
                </a:solidFill>
              </a:rPr>
              <a:t>Tongva</a:t>
            </a:r>
            <a:r>
              <a:rPr lang="en-US" dirty="0" smtClean="0">
                <a:solidFill>
                  <a:prstClr val="white"/>
                </a:solidFill>
              </a:rPr>
              <a:t> are the original people of the L.A. region.  </a:t>
            </a:r>
            <a:r>
              <a:rPr lang="en-US" dirty="0" err="1" smtClean="0">
                <a:solidFill>
                  <a:prstClr val="white"/>
                </a:solidFill>
              </a:rPr>
              <a:t>Weshoyot</a:t>
            </a:r>
            <a:r>
              <a:rPr lang="en-US" dirty="0" smtClean="0">
                <a:solidFill>
                  <a:prstClr val="white"/>
                </a:solidFill>
              </a:rPr>
              <a:t> is an amazing artist and her IG is @</a:t>
            </a:r>
            <a:r>
              <a:rPr lang="en-US" dirty="0" err="1" smtClean="0">
                <a:solidFill>
                  <a:prstClr val="white"/>
                </a:solidFill>
              </a:rPr>
              <a:t>weshoyot</a:t>
            </a:r>
            <a:r>
              <a:rPr lang="en-US" dirty="0" smtClean="0">
                <a:solidFill>
                  <a:prstClr val="white"/>
                </a:solidFill>
              </a:rPr>
              <a:t> </a:t>
            </a:r>
            <a:endParaRPr lang="en-US" dirty="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1503" y="149225"/>
            <a:ext cx="3377513" cy="5004487"/>
          </a:xfrm>
          <a:prstGeom prst="rect">
            <a:avLst/>
          </a:prstGeom>
        </p:spPr>
      </p:pic>
    </p:spTree>
    <p:extLst>
      <p:ext uri="{BB962C8B-B14F-4D97-AF65-F5344CB8AC3E}">
        <p14:creationId xmlns:p14="http://schemas.microsoft.com/office/powerpoint/2010/main" val="38164238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94205" y="948879"/>
            <a:ext cx="4028302" cy="2980569"/>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33255" y="348036"/>
            <a:ext cx="3158804" cy="4718754"/>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6562" y="348036"/>
            <a:ext cx="3583460" cy="4569953"/>
          </a:xfrm>
          <a:prstGeom prst="rect">
            <a:avLst/>
          </a:prstGeom>
        </p:spPr>
      </p:pic>
      <p:sp>
        <p:nvSpPr>
          <p:cNvPr id="3" name="TextBox 2"/>
          <p:cNvSpPr txBox="1"/>
          <p:nvPr/>
        </p:nvSpPr>
        <p:spPr>
          <a:xfrm>
            <a:off x="4094205" y="4127157"/>
            <a:ext cx="4028302" cy="369332"/>
          </a:xfrm>
          <a:prstGeom prst="rect">
            <a:avLst/>
          </a:prstGeom>
          <a:noFill/>
        </p:spPr>
        <p:txBody>
          <a:bodyPr wrap="square" rtlCol="0">
            <a:spAutoFit/>
          </a:bodyPr>
          <a:lstStyle/>
          <a:p>
            <a:r>
              <a:rPr lang="en-US" dirty="0" smtClean="0"/>
              <a:t>	https</a:t>
            </a:r>
            <a:r>
              <a:rPr lang="en-US" dirty="0"/>
              <a:t>://ciba.org/</a:t>
            </a:r>
          </a:p>
        </p:txBody>
      </p:sp>
    </p:spTree>
    <p:extLst>
      <p:ext uri="{BB962C8B-B14F-4D97-AF65-F5344CB8AC3E}">
        <p14:creationId xmlns:p14="http://schemas.microsoft.com/office/powerpoint/2010/main" val="4250020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659" y="1128584"/>
            <a:ext cx="5338119" cy="3921211"/>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6173" y="416806"/>
            <a:ext cx="4399005" cy="5703908"/>
          </a:xfrm>
          <a:prstGeom prst="rect">
            <a:avLst/>
          </a:prstGeom>
        </p:spPr>
      </p:pic>
    </p:spTree>
    <p:extLst>
      <p:ext uri="{BB962C8B-B14F-4D97-AF65-F5344CB8AC3E}">
        <p14:creationId xmlns:p14="http://schemas.microsoft.com/office/powerpoint/2010/main" val="12877712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266" y="800590"/>
            <a:ext cx="3972767" cy="5297022"/>
          </a:xfrm>
          <a:prstGeom prst="rect">
            <a:avLst/>
          </a:prstGeo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746" y="800590"/>
            <a:ext cx="3770183" cy="5297022"/>
          </a:xfrm>
          <a:prstGeom prst="rect">
            <a:avLst/>
          </a:prstGeom>
        </p:spPr>
      </p:pic>
    </p:spTree>
    <p:extLst>
      <p:ext uri="{BB962C8B-B14F-4D97-AF65-F5344CB8AC3E}">
        <p14:creationId xmlns:p14="http://schemas.microsoft.com/office/powerpoint/2010/main" val="584502157"/>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402</TotalTime>
  <Words>400</Words>
  <Application>Microsoft Office PowerPoint</Application>
  <PresentationFormat>Widescreen</PresentationFormat>
  <Paragraphs>13</Paragraphs>
  <Slides>18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Trebuchet MS</vt:lpstr>
      <vt:lpstr>Berlin</vt:lpstr>
      <vt:lpstr>My Sisters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Lowry</dc:creator>
  <cp:lastModifiedBy>Rebecca Lowry</cp:lastModifiedBy>
  <cp:revision>44</cp:revision>
  <dcterms:created xsi:type="dcterms:W3CDTF">2018-09-27T04:28:30Z</dcterms:created>
  <dcterms:modified xsi:type="dcterms:W3CDTF">2021-09-14T19:08:01Z</dcterms:modified>
</cp:coreProperties>
</file>