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58416bd36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58416bd36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stonefly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58416bd36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58416bd36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5a96efda1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5a96efda1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565a494b91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565a494b91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SzPts val="900"/>
              <a:buChar char="●"/>
            </a:pPr>
            <a:r>
              <a:rPr lang="en" sz="900"/>
              <a:t>utilizing information and data from the Tribe’s existing climate planning documents, Multi-Hazard Mitigation Plan, tribal climate adaptation planning guidance, and research from credible sources.</a:t>
            </a:r>
            <a:endParaRPr sz="900"/>
          </a:p>
          <a:p>
            <a:pPr indent="-285750" lvl="0" marL="457200" rtl="0" algn="l">
              <a:spcBef>
                <a:spcPts val="0"/>
              </a:spcBef>
              <a:spcAft>
                <a:spcPts val="0"/>
              </a:spcAft>
              <a:buSzPts val="900"/>
              <a:buChar char="●"/>
            </a:pPr>
            <a:r>
              <a:rPr lang="en" sz="900"/>
              <a:t>The idea of the </a:t>
            </a:r>
            <a:r>
              <a:rPr lang="en" sz="900"/>
              <a:t>reliance</a:t>
            </a:r>
            <a:r>
              <a:rPr lang="en" sz="900"/>
              <a:t> </a:t>
            </a:r>
            <a:r>
              <a:rPr lang="en" sz="900"/>
              <a:t>internship</a:t>
            </a:r>
            <a:r>
              <a:rPr lang="en" sz="900"/>
              <a:t> is to have students gain </a:t>
            </a:r>
            <a:r>
              <a:rPr lang="en" sz="900"/>
              <a:t>experience</a:t>
            </a:r>
            <a:r>
              <a:rPr lang="en" sz="900"/>
              <a:t> through the summer working on updating the CAP. The program is funded for multiple years for several interns each summer. </a:t>
            </a:r>
            <a:endParaRPr sz="900"/>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565a494b91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565a494b9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Purpose </a:t>
            </a:r>
            <a:endParaRPr/>
          </a:p>
          <a:p>
            <a:pPr indent="0" lvl="0" marL="0" rtl="0" algn="l">
              <a:spcBef>
                <a:spcPts val="0"/>
              </a:spcBef>
              <a:spcAft>
                <a:spcPts val="0"/>
              </a:spcAft>
              <a:buNone/>
            </a:pPr>
            <a:r>
              <a:rPr lang="en"/>
              <a:t>-The purpose of a climate action plan is</a:t>
            </a:r>
            <a:endParaRPr/>
          </a:p>
          <a:p>
            <a:pPr indent="0" lvl="0" marL="0" rtl="0" algn="l">
              <a:spcBef>
                <a:spcPts val="0"/>
              </a:spcBef>
              <a:spcAft>
                <a:spcPts val="0"/>
              </a:spcAft>
              <a:buClr>
                <a:schemeClr val="dk1"/>
              </a:buClr>
              <a:buSzPts val="1100"/>
              <a:buFont typeface="Arial"/>
              <a:buNone/>
            </a:pPr>
            <a:r>
              <a:rPr lang="en"/>
              <a:t>to outline the impacts that climate change will have on local environments. Determining the</a:t>
            </a:r>
            <a:endParaRPr/>
          </a:p>
          <a:p>
            <a:pPr indent="0" lvl="0" marL="0" rtl="0" algn="l">
              <a:spcBef>
                <a:spcPts val="0"/>
              </a:spcBef>
              <a:spcAft>
                <a:spcPts val="0"/>
              </a:spcAft>
              <a:buClr>
                <a:schemeClr val="dk1"/>
              </a:buClr>
              <a:buSzPts val="1100"/>
              <a:buFont typeface="Arial"/>
              <a:buNone/>
            </a:pPr>
            <a:r>
              <a:rPr lang="en"/>
              <a:t>vulnerabilities to the areas of focus and the projected effects climate change will have on them.</a:t>
            </a:r>
            <a:endParaRPr/>
          </a:p>
          <a:p>
            <a:pPr indent="0" lvl="0" marL="0" rtl="0" algn="l">
              <a:spcBef>
                <a:spcPts val="0"/>
              </a:spcBef>
              <a:spcAft>
                <a:spcPts val="0"/>
              </a:spcAft>
              <a:buNone/>
            </a:pPr>
            <a:r>
              <a:rPr lang="en"/>
              <a:t>Developing goals and actions to address the vulnerabilities from climate change.</a:t>
            </a:r>
            <a:endParaRPr/>
          </a:p>
          <a:p>
            <a:pPr indent="0" lvl="0" marL="0" rtl="0" algn="l">
              <a:spcBef>
                <a:spcPts val="0"/>
              </a:spcBef>
              <a:spcAft>
                <a:spcPts val="0"/>
              </a:spcAft>
              <a:buNone/>
            </a:pPr>
            <a:r>
              <a:rPr lang="en"/>
              <a:t>Uses</a:t>
            </a:r>
            <a:endParaRPr/>
          </a:p>
          <a:p>
            <a:pPr indent="0" lvl="0" marL="0" rtl="0" algn="l">
              <a:spcBef>
                <a:spcPts val="0"/>
              </a:spcBef>
              <a:spcAft>
                <a:spcPts val="0"/>
              </a:spcAft>
              <a:buNone/>
            </a:pPr>
            <a:r>
              <a:rPr lang="en"/>
              <a:t>-Developing goals and actions to address the vulnerabilities from climate change to the local region and community. It will be used to develop policies to adapt the community to the changing climate. Through guiding efforts and resources to mitigate the effects of climate change. Guiding policies to move towards a</a:t>
            </a:r>
            <a:endParaRPr/>
          </a:p>
          <a:p>
            <a:pPr indent="0" lvl="0" marL="0" rtl="0" algn="l">
              <a:spcBef>
                <a:spcPts val="0"/>
              </a:spcBef>
              <a:spcAft>
                <a:spcPts val="0"/>
              </a:spcAft>
              <a:buNone/>
            </a:pPr>
            <a:r>
              <a:rPr lang="en"/>
              <a:t>sustainable future. It will help communities to seek out and receive funding to help mitigate the adverse impacts of climate change. The goal is resiliency.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58416bd36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58416bd36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-TK from observations of generations of indegneous peoples being stewards of the land.</a:t>
            </a:r>
            <a:endParaRPr/>
          </a:p>
          <a:p>
            <a:pPr indent="0" lvl="0" marL="0" rtl="0" algn="l">
              <a:spcBef>
                <a:spcPts val="0"/>
              </a:spcBef>
              <a:spcAft>
                <a:spcPts val="0"/>
              </a:spcAft>
              <a:buNone/>
            </a:pPr>
            <a:r>
              <a:rPr lang="en"/>
              <a:t>- Tribal CAP’s from my research treat the environment and the changes from climate change with respect to the </a:t>
            </a:r>
            <a:r>
              <a:rPr lang="en"/>
              <a:t>ecosystems</a:t>
            </a:r>
            <a:r>
              <a:rPr lang="en"/>
              <a:t> as they are a part of it. Where traditional government CAP’s seem to see </a:t>
            </a:r>
            <a:r>
              <a:rPr lang="en"/>
              <a:t>themselves</a:t>
            </a:r>
            <a:r>
              <a:rPr lang="en"/>
              <a:t> as the center of </a:t>
            </a:r>
            <a:r>
              <a:rPr lang="en"/>
              <a:t>focus. Tribal CAP’s discuss more of the impacts on the environment and how they can lessen the impacts of areas that weren’t always discussed in other government agencies such as fisheries, stream and creek restorations, or of native species cultural significance</a:t>
            </a:r>
            <a:endParaRPr/>
          </a:p>
          <a:p>
            <a:pPr indent="0" lvl="0" marL="0" rtl="0" algn="l">
              <a:spcBef>
                <a:spcPts val="0"/>
              </a:spcBef>
              <a:spcAft>
                <a:spcPts val="0"/>
              </a:spcAft>
              <a:buNone/>
            </a:pPr>
            <a:r>
              <a:rPr lang="en"/>
              <a:t>- A term I came across that I thought showed the way many of the tribal CAP’s i research was A term from a discussion of the “ecocultural restoration” from a </a:t>
            </a:r>
            <a:r>
              <a:rPr lang="en">
                <a:solidFill>
                  <a:schemeClr val="dk1"/>
                </a:solidFill>
              </a:rPr>
              <a:t>House hearing tribal perspectives on youtube.</a:t>
            </a:r>
            <a:r>
              <a:rPr lang="en"/>
              <a:t> This term describes the symbiotic relationship of ecosystem health and human health. Demonstrating the often regenerative mindset of tribal CAPs.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58416bd36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58416bd36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-Reading </a:t>
            </a:r>
            <a:r>
              <a:rPr lang="en"/>
              <a:t>through</a:t>
            </a:r>
            <a:r>
              <a:rPr lang="en"/>
              <a:t> </a:t>
            </a:r>
            <a:r>
              <a:rPr lang="en"/>
              <a:t>multiple</a:t>
            </a:r>
            <a:r>
              <a:rPr lang="en"/>
              <a:t> tribal CAP’s and </a:t>
            </a:r>
            <a:r>
              <a:rPr lang="en"/>
              <a:t>guidelines</a:t>
            </a:r>
            <a:r>
              <a:rPr lang="en"/>
              <a:t> I gathered an understanding of what is expected in a CAP. One of the best guidebooks from my research was on published by </a:t>
            </a:r>
            <a:r>
              <a:rPr lang="en"/>
              <a:t>oregon</a:t>
            </a:r>
            <a:r>
              <a:rPr lang="en"/>
              <a:t> state. It walked through the general sections and </a:t>
            </a:r>
            <a:r>
              <a:rPr lang="en"/>
              <a:t>recommendations</a:t>
            </a:r>
            <a:r>
              <a:rPr lang="en"/>
              <a:t> for people in my position looking to get started in the world of CAPs.</a:t>
            </a:r>
            <a:endParaRPr/>
          </a:p>
          <a:p>
            <a:pPr indent="0" lvl="0" marL="0" rtl="0" algn="l">
              <a:spcBef>
                <a:spcPts val="0"/>
              </a:spcBef>
              <a:spcAft>
                <a:spcPts val="0"/>
              </a:spcAft>
              <a:buNone/>
            </a:pPr>
            <a:r>
              <a:rPr lang="en"/>
              <a:t>-There were </a:t>
            </a:r>
            <a:r>
              <a:rPr lang="en"/>
              <a:t>multiple</a:t>
            </a:r>
            <a:r>
              <a:rPr lang="en"/>
              <a:t> tribal CAP’s I read through to </a:t>
            </a:r>
            <a:r>
              <a:rPr lang="en"/>
              <a:t>further</a:t>
            </a:r>
            <a:r>
              <a:rPr lang="en"/>
              <a:t> gain an understanding and an example of what was expected. Several that stood out to me were the Karuk(mid klamath river) tribal CAP, the Ute mountain(colorado) Tribal CAP and the Confederated Salish and Kootenai Tribes(montana). All provided an understanding of what a Tribal CAP is and how </a:t>
            </a:r>
            <a:r>
              <a:rPr lang="en"/>
              <a:t>to</a:t>
            </a:r>
            <a:r>
              <a:rPr lang="en"/>
              <a:t> focus a tribal CAP. </a:t>
            </a:r>
            <a:r>
              <a:rPr lang="en"/>
              <a:t>Demonstrating</a:t>
            </a:r>
            <a:r>
              <a:rPr lang="en"/>
              <a:t> the difference in focusing of tribal and non tribal CAP’s </a:t>
            </a:r>
            <a:endParaRPr/>
          </a:p>
          <a:p>
            <a:pPr indent="0" lvl="0" marL="0" rtl="0" algn="l">
              <a:spcBef>
                <a:spcPts val="0"/>
              </a:spcBef>
              <a:spcAft>
                <a:spcPts val="0"/>
              </a:spcAft>
              <a:buNone/>
            </a:pPr>
            <a:r>
              <a:rPr lang="en"/>
              <a:t>-Ute </a:t>
            </a:r>
            <a:r>
              <a:rPr lang="en">
                <a:solidFill>
                  <a:schemeClr val="dk1"/>
                </a:solidFill>
              </a:rPr>
              <a:t>This one was interesting because the tribe is seeking out new fossil fuel power generation. The project is called Coyote clean power project and it is a natural gas power plant that allegedly emits zero carbon using carbon sequestration technology. It is supposed to lessen the burden of energy poverty while moving towards clean energy.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58416bd36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58416bd36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of the climate science that I had compiled for the region came from the IPCC’s ar6 report and California’s fourth climate </a:t>
            </a:r>
            <a:r>
              <a:rPr lang="en"/>
              <a:t>change</a:t>
            </a:r>
            <a:r>
              <a:rPr lang="en"/>
              <a:t> assessment on the North Coast. These documents are developed through research from the top climate scientists and are peer reviewed to determine the most accurate assessments and </a:t>
            </a:r>
            <a:r>
              <a:rPr lang="en"/>
              <a:t>predictions</a:t>
            </a:r>
            <a:r>
              <a:rPr lang="en"/>
              <a:t> from models. </a:t>
            </a:r>
            <a:endParaRPr/>
          </a:p>
          <a:p>
            <a:pPr indent="0" lvl="0" marL="0" rtl="0" algn="l">
              <a:spcBef>
                <a:spcPts val="0"/>
              </a:spcBef>
              <a:spcAft>
                <a:spcPts val="0"/>
              </a:spcAft>
              <a:buNone/>
            </a:pPr>
            <a:r>
              <a:rPr lang="en"/>
              <a:t>-Yes the next step included more research. This time is was getting into the actions BLR has took to work towards a more </a:t>
            </a:r>
            <a:r>
              <a:rPr lang="en"/>
              <a:t>resilient</a:t>
            </a:r>
            <a:r>
              <a:rPr lang="en"/>
              <a:t> future in the face of climate change. This meant </a:t>
            </a:r>
            <a:r>
              <a:rPr lang="en"/>
              <a:t>picking</a:t>
            </a:r>
            <a:r>
              <a:rPr lang="en"/>
              <a:t> focus areas to guide my research. Then seeking out documents and </a:t>
            </a:r>
            <a:r>
              <a:rPr lang="en"/>
              <a:t>individuals</a:t>
            </a:r>
            <a:r>
              <a:rPr lang="en"/>
              <a:t> who would be able to provide information necessary for my focus area. Documents from BLR that I used included the previous CAP, multi hazard mitigation plan, strategic energy plan, and tribal environmental plan. As well as dicussions with Michelle, Jana, Daniel, and Jason.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5a96efda1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5a96efda1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58416bd36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58416bd36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were many findings from my research. As an energy and climate major at Cal Poly humboldt these were two of my favorite takeaways. I think Microgrids will play a big role in the breakup with fossil fuels as an energy source and building towards a </a:t>
            </a:r>
            <a:r>
              <a:rPr lang="en"/>
              <a:t>resilient</a:t>
            </a:r>
            <a:r>
              <a:rPr lang="en"/>
              <a:t> future. The way that BLR is leading as an example with the development of their microgrids set a course for other tribal communities to gain energy sovereignty. As well as with the smart water grid implementation. These are important parts for tribal and other </a:t>
            </a:r>
            <a:r>
              <a:rPr lang="en"/>
              <a:t>communities</a:t>
            </a:r>
            <a:r>
              <a:rPr lang="en"/>
              <a:t> to further build sovereignty and energy </a:t>
            </a:r>
            <a:r>
              <a:rPr lang="en"/>
              <a:t>resiliency to make a change</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5"/>
            <a:ext cx="8382600" cy="1267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4500"/>
              <a:t>BLR Climate </a:t>
            </a:r>
            <a:r>
              <a:rPr lang="en" sz="4500"/>
              <a:t>Resilience</a:t>
            </a:r>
            <a:r>
              <a:rPr lang="en" sz="4500"/>
              <a:t> Internship </a:t>
            </a:r>
            <a:endParaRPr sz="4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Opportunities </a:t>
            </a:r>
            <a:endParaRPr/>
          </a:p>
        </p:txBody>
      </p:sp>
      <p:sp>
        <p:nvSpPr>
          <p:cNvPr id="141" name="Google Shape;141;p2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got to spend most of my Friday afternoons getting hands on experience in the garden with Daniel.</a:t>
            </a:r>
            <a:endParaRPr/>
          </a:p>
          <a:p>
            <a:pPr indent="0" lvl="0" marL="0" rtl="0" algn="l">
              <a:spcBef>
                <a:spcPts val="1200"/>
              </a:spcBef>
              <a:spcAft>
                <a:spcPts val="0"/>
              </a:spcAft>
              <a:buNone/>
            </a:pPr>
            <a:r>
              <a:rPr lang="en"/>
              <a:t>Macroinvertebrate</a:t>
            </a:r>
            <a:r>
              <a:rPr lang="en"/>
              <a:t> sampling for water quality with Jacob. </a:t>
            </a:r>
            <a:endParaRPr/>
          </a:p>
          <a:p>
            <a:pPr indent="0" lvl="0" marL="0" rtl="0" algn="l">
              <a:spcBef>
                <a:spcPts val="1200"/>
              </a:spcBef>
              <a:spcAft>
                <a:spcPts val="1200"/>
              </a:spcAft>
              <a:buNone/>
            </a:pPr>
            <a:r>
              <a:rPr lang="en"/>
              <a:t>Snorkeling in the Mad River to count fish population. </a:t>
            </a:r>
            <a:endParaRPr/>
          </a:p>
        </p:txBody>
      </p:sp>
      <p:pic>
        <p:nvPicPr>
          <p:cNvPr id="142" name="Google Shape;142;p22"/>
          <p:cNvPicPr preferRelativeResize="0"/>
          <p:nvPr/>
        </p:nvPicPr>
        <p:blipFill>
          <a:blip r:embed="rId3">
            <a:alphaModFix/>
          </a:blip>
          <a:stretch>
            <a:fillRect/>
          </a:stretch>
        </p:blipFill>
        <p:spPr>
          <a:xfrm>
            <a:off x="5736025" y="2771625"/>
            <a:ext cx="3314700" cy="1914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Thank You!</a:t>
            </a:r>
            <a:endParaRPr/>
          </a:p>
        </p:txBody>
      </p:sp>
      <p:sp>
        <p:nvSpPr>
          <p:cNvPr id="148" name="Google Shape;148;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rPr lang="en"/>
              <a:t>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idx="1" type="body"/>
          </p:nvPr>
        </p:nvSpPr>
        <p:spPr>
          <a:xfrm>
            <a:off x="311700" y="777950"/>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My name is Kyle Spears I am a senior at Cal Poly Humboldt majoring in ESM energy and climate. I am interested in the world of renewable energy. This has been a big focus of my studies and the field I want to go into upon graduating. Specifically working with microgrids or wind energy. </a:t>
            </a:r>
            <a:endParaRPr sz="1600"/>
          </a:p>
        </p:txBody>
      </p:sp>
      <p:pic>
        <p:nvPicPr>
          <p:cNvPr id="91" name="Google Shape;91;p14"/>
          <p:cNvPicPr preferRelativeResize="0"/>
          <p:nvPr/>
        </p:nvPicPr>
        <p:blipFill>
          <a:blip r:embed="rId3">
            <a:alphaModFix/>
          </a:blip>
          <a:stretch>
            <a:fillRect/>
          </a:stretch>
        </p:blipFill>
        <p:spPr>
          <a:xfrm>
            <a:off x="2691675" y="1897000"/>
            <a:ext cx="5879349" cy="2914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Role and Funding</a:t>
            </a:r>
            <a:endParaRPr/>
          </a:p>
        </p:txBody>
      </p:sp>
      <p:sp>
        <p:nvSpPr>
          <p:cNvPr id="97" name="Google Shape;97;p1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Role of Intern</a:t>
            </a:r>
            <a:endParaRPr sz="1600"/>
          </a:p>
          <a:p>
            <a:pPr indent="0" lvl="0" marL="0" rtl="0" algn="l">
              <a:spcBef>
                <a:spcPts val="1200"/>
              </a:spcBef>
              <a:spcAft>
                <a:spcPts val="0"/>
              </a:spcAft>
              <a:buNone/>
            </a:pPr>
            <a:r>
              <a:rPr lang="en" sz="1600"/>
              <a:t>-Updating the tribes Climate Action Plan</a:t>
            </a:r>
            <a:endParaRPr sz="1600"/>
          </a:p>
          <a:p>
            <a:pPr indent="0" lvl="0" marL="0" rtl="0" algn="l">
              <a:spcBef>
                <a:spcPts val="1200"/>
              </a:spcBef>
              <a:spcAft>
                <a:spcPts val="0"/>
              </a:spcAft>
              <a:buNone/>
            </a:pPr>
            <a:r>
              <a:t/>
            </a:r>
            <a:endParaRPr sz="1600"/>
          </a:p>
          <a:p>
            <a:pPr indent="0" lvl="0" marL="0" rtl="0" algn="l">
              <a:spcBef>
                <a:spcPts val="1200"/>
              </a:spcBef>
              <a:spcAft>
                <a:spcPts val="0"/>
              </a:spcAft>
              <a:buNone/>
            </a:pPr>
            <a:r>
              <a:rPr lang="en" sz="1600"/>
              <a:t>Funding for the </a:t>
            </a:r>
            <a:r>
              <a:rPr lang="en" sz="1600"/>
              <a:t>internship</a:t>
            </a:r>
            <a:endParaRPr sz="1600"/>
          </a:p>
          <a:p>
            <a:pPr indent="0" lvl="0" marL="0" rtl="0" algn="l">
              <a:spcBef>
                <a:spcPts val="1200"/>
              </a:spcBef>
              <a:spcAft>
                <a:spcPts val="1200"/>
              </a:spcAft>
              <a:buNone/>
            </a:pPr>
            <a:r>
              <a:rPr lang="en" sz="1600"/>
              <a:t>-A grant from BIA through the Tribal Climate Resilience Program</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CAP?</a:t>
            </a:r>
            <a:endParaRPr/>
          </a:p>
        </p:txBody>
      </p:sp>
      <p:sp>
        <p:nvSpPr>
          <p:cNvPr id="103" name="Google Shape;103;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Purpose of a CAP</a:t>
            </a:r>
            <a:endParaRPr sz="1600"/>
          </a:p>
          <a:p>
            <a:pPr indent="0" lvl="0" marL="0" rtl="0" algn="l">
              <a:lnSpc>
                <a:spcPct val="100000"/>
              </a:lnSpc>
              <a:spcBef>
                <a:spcPts val="1200"/>
              </a:spcBef>
              <a:spcAft>
                <a:spcPts val="0"/>
              </a:spcAft>
              <a:buNone/>
            </a:pPr>
            <a:r>
              <a:rPr lang="en" sz="1600"/>
              <a:t>-Outline the impacts climate change will have on a </a:t>
            </a:r>
            <a:endParaRPr sz="1600"/>
          </a:p>
          <a:p>
            <a:pPr indent="0" lvl="0" marL="0" rtl="0" algn="l">
              <a:lnSpc>
                <a:spcPct val="100000"/>
              </a:lnSpc>
              <a:spcBef>
                <a:spcPts val="1200"/>
              </a:spcBef>
              <a:spcAft>
                <a:spcPts val="0"/>
              </a:spcAft>
              <a:buNone/>
            </a:pPr>
            <a:r>
              <a:rPr lang="en" sz="1600"/>
              <a:t>  local environment</a:t>
            </a:r>
            <a:endParaRPr sz="1600"/>
          </a:p>
          <a:p>
            <a:pPr indent="0" lvl="0" marL="0" rtl="0" algn="l">
              <a:spcBef>
                <a:spcPts val="1200"/>
              </a:spcBef>
              <a:spcAft>
                <a:spcPts val="0"/>
              </a:spcAft>
              <a:buNone/>
            </a:pPr>
            <a:r>
              <a:rPr lang="en" sz="1600"/>
              <a:t>Uses of a CAP</a:t>
            </a:r>
            <a:endParaRPr sz="1600"/>
          </a:p>
          <a:p>
            <a:pPr indent="0" lvl="0" marL="0" rtl="0" algn="l">
              <a:spcBef>
                <a:spcPts val="1200"/>
              </a:spcBef>
              <a:spcAft>
                <a:spcPts val="0"/>
              </a:spcAft>
              <a:buNone/>
            </a:pPr>
            <a:r>
              <a:rPr lang="en" sz="1600"/>
              <a:t>-Guiding policies, efforts and resources </a:t>
            </a:r>
            <a:endParaRPr sz="1600"/>
          </a:p>
          <a:p>
            <a:pPr indent="0" lvl="0" marL="0" rtl="0" algn="l">
              <a:spcBef>
                <a:spcPts val="1200"/>
              </a:spcBef>
              <a:spcAft>
                <a:spcPts val="1200"/>
              </a:spcAft>
              <a:buNone/>
            </a:pPr>
            <a:r>
              <a:rPr lang="en"/>
              <a:t> </a:t>
            </a:r>
            <a:endParaRPr/>
          </a:p>
        </p:txBody>
      </p:sp>
      <p:pic>
        <p:nvPicPr>
          <p:cNvPr id="104" name="Google Shape;104;p16"/>
          <p:cNvPicPr preferRelativeResize="0"/>
          <p:nvPr/>
        </p:nvPicPr>
        <p:blipFill>
          <a:blip r:embed="rId3">
            <a:alphaModFix/>
          </a:blip>
          <a:stretch>
            <a:fillRect/>
          </a:stretch>
        </p:blipFill>
        <p:spPr>
          <a:xfrm>
            <a:off x="5178963" y="1471375"/>
            <a:ext cx="3653338" cy="333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Differences of a tribal CAP</a:t>
            </a:r>
            <a:endParaRPr/>
          </a:p>
        </p:txBody>
      </p:sp>
      <p:sp>
        <p:nvSpPr>
          <p:cNvPr id="110" name="Google Shape;110;p1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Tribal CAP’s include traditional knowledge</a:t>
            </a:r>
            <a:endParaRPr sz="1600"/>
          </a:p>
          <a:p>
            <a:pPr indent="0" lvl="0" marL="457200" rtl="0" algn="l">
              <a:spcBef>
                <a:spcPts val="1200"/>
              </a:spcBef>
              <a:spcAft>
                <a:spcPts val="0"/>
              </a:spcAft>
              <a:buNone/>
            </a:pPr>
            <a:r>
              <a:t/>
            </a:r>
            <a:endParaRPr sz="1600"/>
          </a:p>
          <a:p>
            <a:pPr indent="-330200" lvl="0" marL="457200" rtl="0" algn="l">
              <a:spcBef>
                <a:spcPts val="1200"/>
              </a:spcBef>
              <a:spcAft>
                <a:spcPts val="0"/>
              </a:spcAft>
              <a:buSzPts val="1600"/>
              <a:buChar char="●"/>
            </a:pPr>
            <a:r>
              <a:rPr lang="en" sz="1600"/>
              <a:t>Interconnectedness with the ecosystem </a:t>
            </a:r>
            <a:endParaRPr sz="1600"/>
          </a:p>
          <a:p>
            <a:pPr indent="0" lvl="0" marL="457200" rtl="0" algn="l">
              <a:spcBef>
                <a:spcPts val="1200"/>
              </a:spcBef>
              <a:spcAft>
                <a:spcPts val="0"/>
              </a:spcAft>
              <a:buNone/>
            </a:pPr>
            <a:r>
              <a:t/>
            </a:r>
            <a:endParaRPr sz="1600"/>
          </a:p>
          <a:p>
            <a:pPr indent="-330200" lvl="0" marL="457200" rtl="0" algn="l">
              <a:spcBef>
                <a:spcPts val="1200"/>
              </a:spcBef>
              <a:spcAft>
                <a:spcPts val="0"/>
              </a:spcAft>
              <a:buSzPts val="1600"/>
              <a:buChar char="●"/>
            </a:pPr>
            <a:r>
              <a:rPr lang="en" sz="1600"/>
              <a:t>Ecocultural restoration</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CAP Expectations Research </a:t>
            </a:r>
            <a:endParaRPr/>
          </a:p>
        </p:txBody>
      </p:sp>
      <p:sp>
        <p:nvSpPr>
          <p:cNvPr id="116" name="Google Shape;116;p1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My research started with developing an understanding of what a tribal CAP entails.</a:t>
            </a:r>
            <a:endParaRPr sz="1600"/>
          </a:p>
          <a:p>
            <a:pPr indent="0" lvl="0" marL="0" rtl="0" algn="l">
              <a:spcBef>
                <a:spcPts val="1200"/>
              </a:spcBef>
              <a:spcAft>
                <a:spcPts val="0"/>
              </a:spcAft>
              <a:buNone/>
            </a:pPr>
            <a:r>
              <a:t/>
            </a:r>
            <a:endParaRPr sz="1600"/>
          </a:p>
          <a:p>
            <a:pPr indent="-330200" lvl="0" marL="457200" rtl="0" algn="l">
              <a:spcBef>
                <a:spcPts val="1200"/>
              </a:spcBef>
              <a:spcAft>
                <a:spcPts val="0"/>
              </a:spcAft>
              <a:buSzPts val="1600"/>
              <a:buChar char="●"/>
            </a:pPr>
            <a:r>
              <a:rPr lang="en" sz="1600"/>
              <a:t>Examples of tribal CAP’s</a:t>
            </a:r>
            <a:endParaRPr sz="1600"/>
          </a:p>
          <a:p>
            <a:pPr indent="-330200" lvl="1" marL="914400" rtl="0" algn="l">
              <a:spcBef>
                <a:spcPts val="0"/>
              </a:spcBef>
              <a:spcAft>
                <a:spcPts val="0"/>
              </a:spcAft>
              <a:buSzPts val="1600"/>
              <a:buChar char="○"/>
            </a:pPr>
            <a:r>
              <a:rPr lang="en" sz="1600"/>
              <a:t>Karuk</a:t>
            </a:r>
            <a:endParaRPr sz="1600"/>
          </a:p>
          <a:p>
            <a:pPr indent="-330200" lvl="1" marL="914400" rtl="0" algn="l">
              <a:spcBef>
                <a:spcPts val="0"/>
              </a:spcBef>
              <a:spcAft>
                <a:spcPts val="0"/>
              </a:spcAft>
              <a:buSzPts val="1600"/>
              <a:buChar char="○"/>
            </a:pPr>
            <a:r>
              <a:rPr lang="en" sz="1600"/>
              <a:t>Ute Mountain </a:t>
            </a:r>
            <a:endParaRPr sz="1600"/>
          </a:p>
          <a:p>
            <a:pPr indent="-330200" lvl="1" marL="914400" rtl="0" algn="l">
              <a:spcBef>
                <a:spcPts val="0"/>
              </a:spcBef>
              <a:spcAft>
                <a:spcPts val="0"/>
              </a:spcAft>
              <a:buSzPts val="1600"/>
              <a:buChar char="○"/>
            </a:pPr>
            <a:r>
              <a:rPr lang="en" sz="1600"/>
              <a:t>CSKT</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BLR CAP research </a:t>
            </a:r>
            <a:endParaRPr/>
          </a:p>
        </p:txBody>
      </p:sp>
      <p:sp>
        <p:nvSpPr>
          <p:cNvPr id="122" name="Google Shape;122;p19"/>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Researching specific impacts to the BLR region</a:t>
            </a:r>
            <a:endParaRPr sz="1600"/>
          </a:p>
          <a:p>
            <a:pPr indent="-330200" lvl="0" marL="457200" rtl="0" algn="l">
              <a:spcBef>
                <a:spcPts val="0"/>
              </a:spcBef>
              <a:spcAft>
                <a:spcPts val="0"/>
              </a:spcAft>
              <a:buSzPts val="1600"/>
              <a:buChar char="●"/>
            </a:pPr>
            <a:r>
              <a:rPr lang="en" sz="1600"/>
              <a:t>Researching actions, steps, and policies BLR  have took to mitigate impacts from climate change</a:t>
            </a:r>
            <a:endParaRPr sz="1600"/>
          </a:p>
          <a:p>
            <a:pPr indent="-330200" lvl="0" marL="457200" rtl="0" algn="l">
              <a:spcBef>
                <a:spcPts val="0"/>
              </a:spcBef>
              <a:spcAft>
                <a:spcPts val="0"/>
              </a:spcAft>
              <a:buSzPts val="1600"/>
              <a:buChar char="●"/>
            </a:pPr>
            <a:r>
              <a:rPr lang="en" sz="1600"/>
              <a:t>Areas of Focus </a:t>
            </a:r>
            <a:endParaRPr sz="1600"/>
          </a:p>
          <a:p>
            <a:pPr indent="-330200" lvl="1" marL="914400" rtl="0" algn="l">
              <a:spcBef>
                <a:spcPts val="0"/>
              </a:spcBef>
              <a:spcAft>
                <a:spcPts val="0"/>
              </a:spcAft>
              <a:buSzPts val="1600"/>
              <a:buChar char="○"/>
            </a:pPr>
            <a:r>
              <a:rPr lang="en" sz="1600"/>
              <a:t>Critical </a:t>
            </a:r>
            <a:r>
              <a:rPr lang="en" sz="1600"/>
              <a:t>infrastructure including energy, communication, transportation, and water infrastructure.</a:t>
            </a:r>
            <a:endParaRPr sz="1600"/>
          </a:p>
        </p:txBody>
      </p:sp>
      <p:pic>
        <p:nvPicPr>
          <p:cNvPr id="123" name="Google Shape;123;p19"/>
          <p:cNvPicPr preferRelativeResize="0"/>
          <p:nvPr/>
        </p:nvPicPr>
        <p:blipFill>
          <a:blip r:embed="rId3">
            <a:alphaModFix/>
          </a:blip>
          <a:stretch>
            <a:fillRect/>
          </a:stretch>
        </p:blipFill>
        <p:spPr>
          <a:xfrm>
            <a:off x="3198050" y="2780525"/>
            <a:ext cx="4973225" cy="1788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Specific Climate Impacts to BLR Infrastructure</a:t>
            </a:r>
            <a:endParaRPr/>
          </a:p>
        </p:txBody>
      </p:sp>
      <p:sp>
        <p:nvSpPr>
          <p:cNvPr id="129" name="Google Shape;129;p2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largest threat posed to the infrastructure from my research is the increased risk of wildfire.</a:t>
            </a:r>
            <a:endParaRPr/>
          </a:p>
          <a:p>
            <a:pPr indent="0" lvl="0" marL="0" rtl="0" algn="l">
              <a:spcBef>
                <a:spcPts val="1200"/>
              </a:spcBef>
              <a:spcAft>
                <a:spcPts val="1200"/>
              </a:spcAft>
              <a:buNone/>
            </a:pPr>
            <a:r>
              <a:rPr lang="en"/>
              <a:t>Changes in </a:t>
            </a:r>
            <a:r>
              <a:rPr lang="en"/>
              <a:t>precipitation</a:t>
            </a:r>
            <a:r>
              <a:rPr lang="en"/>
              <a:t> and severe storms also pose a risk to this sector. More severe for transportation </a:t>
            </a:r>
            <a:r>
              <a:rPr lang="en"/>
              <a:t>infrastructure.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Findings </a:t>
            </a:r>
            <a:endParaRPr/>
          </a:p>
        </p:txBody>
      </p:sp>
      <p:sp>
        <p:nvSpPr>
          <p:cNvPr id="135" name="Google Shape;135;p2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BLR is a leader of energy </a:t>
            </a:r>
            <a:r>
              <a:rPr lang="en" sz="1600"/>
              <a:t>infrastructure</a:t>
            </a:r>
            <a:r>
              <a:rPr lang="en" sz="1600"/>
              <a:t> with the </a:t>
            </a:r>
            <a:r>
              <a:rPr lang="en" sz="1600"/>
              <a:t>development and implementation</a:t>
            </a:r>
            <a:r>
              <a:rPr lang="en" sz="1600"/>
              <a:t> of microgrids. Leading as an example for other tribal communities with their energy sovereignty.</a:t>
            </a:r>
            <a:endParaRPr sz="1600"/>
          </a:p>
          <a:p>
            <a:pPr indent="0" lvl="0" marL="457200" rtl="0" algn="l">
              <a:spcBef>
                <a:spcPts val="1200"/>
              </a:spcBef>
              <a:spcAft>
                <a:spcPts val="0"/>
              </a:spcAft>
              <a:buNone/>
            </a:pPr>
            <a:r>
              <a:t/>
            </a:r>
            <a:endParaRPr sz="1600"/>
          </a:p>
          <a:p>
            <a:pPr indent="-330200" lvl="0" marL="457200" rtl="0" algn="l">
              <a:spcBef>
                <a:spcPts val="1200"/>
              </a:spcBef>
              <a:spcAft>
                <a:spcPts val="0"/>
              </a:spcAft>
              <a:buSzPts val="1600"/>
              <a:buChar char="●"/>
            </a:pPr>
            <a:r>
              <a:rPr lang="en" sz="1600"/>
              <a:t>Moving towards a </a:t>
            </a:r>
            <a:r>
              <a:rPr lang="en" sz="1600"/>
              <a:t>resilient</a:t>
            </a:r>
            <a:r>
              <a:rPr lang="en" sz="1600"/>
              <a:t>  water </a:t>
            </a:r>
            <a:r>
              <a:rPr lang="en" sz="1600"/>
              <a:t>infrastructure</a:t>
            </a:r>
            <a:r>
              <a:rPr lang="en" sz="1600"/>
              <a:t> system with the development of the smart water grid and potential wastewater treatment facility.</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